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ontserrat Classic" panose="020B0604020202020204" charset="0"/>
      <p:regular r:id="rId15"/>
    </p:embeddedFont>
    <p:embeddedFont>
      <p:font typeface="Montserrat Classic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rabh gawali" userId="2fd4d43f3b783979" providerId="LiveId" clId="{1BADA7C3-74FD-4097-B9C5-B08E7C3E3798}"/>
    <pc:docChg chg="undo custSel modSld">
      <pc:chgData name="saurabh gawali" userId="2fd4d43f3b783979" providerId="LiveId" clId="{1BADA7C3-74FD-4097-B9C5-B08E7C3E3798}" dt="2023-11-04T13:39:57.615" v="19" actId="1076"/>
      <pc:docMkLst>
        <pc:docMk/>
      </pc:docMkLst>
      <pc:sldChg chg="addSp delSp modSp mod">
        <pc:chgData name="saurabh gawali" userId="2fd4d43f3b783979" providerId="LiveId" clId="{1BADA7C3-74FD-4097-B9C5-B08E7C3E3798}" dt="2023-10-28T19:26:09.275" v="18" actId="1076"/>
        <pc:sldMkLst>
          <pc:docMk/>
          <pc:sldMk cId="0" sldId="256"/>
        </pc:sldMkLst>
        <pc:spChg chg="add del mod">
          <ac:chgData name="saurabh gawali" userId="2fd4d43f3b783979" providerId="LiveId" clId="{1BADA7C3-74FD-4097-B9C5-B08E7C3E3798}" dt="2023-10-28T19:25:52.635" v="14" actId="21"/>
          <ac:spMkLst>
            <pc:docMk/>
            <pc:sldMk cId="0" sldId="256"/>
            <ac:spMk id="9" creationId="{00000000-0000-0000-0000-000000000000}"/>
          </ac:spMkLst>
        </pc:spChg>
        <pc:graphicFrameChg chg="mod">
          <ac:chgData name="saurabh gawali" userId="2fd4d43f3b783979" providerId="LiveId" clId="{1BADA7C3-74FD-4097-B9C5-B08E7C3E3798}" dt="2023-10-28T19:26:09.275" v="18" actId="1076"/>
          <ac:graphicFrameMkLst>
            <pc:docMk/>
            <pc:sldMk cId="0" sldId="256"/>
            <ac:graphicFrameMk id="4" creationId="{00000000-0000-0000-0000-000000000000}"/>
          </ac:graphicFrameMkLst>
        </pc:graphicFrameChg>
      </pc:sldChg>
      <pc:sldChg chg="modSp mod">
        <pc:chgData name="saurabh gawali" userId="2fd4d43f3b783979" providerId="LiveId" clId="{1BADA7C3-74FD-4097-B9C5-B08E7C3E3798}" dt="2023-11-04T13:39:57.615" v="19" actId="1076"/>
        <pc:sldMkLst>
          <pc:docMk/>
          <pc:sldMk cId="0" sldId="264"/>
        </pc:sldMkLst>
        <pc:spChg chg="mod">
          <ac:chgData name="saurabh gawali" userId="2fd4d43f3b783979" providerId="LiveId" clId="{1BADA7C3-74FD-4097-B9C5-B08E7C3E3798}" dt="2023-11-04T13:39:57.615" v="19" actId="1076"/>
          <ac:spMkLst>
            <pc:docMk/>
            <pc:sldMk cId="0" sldId="264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uthor/37085484800" TargetMode="External"/><Relationship Id="rId13" Type="http://schemas.openxmlformats.org/officeDocument/2006/relationships/hyperlink" Target="https://ieeexplore.ieee.org/xpl/conhome/6710229/proceeding" TargetMode="External"/><Relationship Id="rId18" Type="http://schemas.openxmlformats.org/officeDocument/2006/relationships/hyperlink" Target="https://ieeexplore.ieee.org/author/37271959400" TargetMode="External"/><Relationship Id="rId3" Type="http://schemas.openxmlformats.org/officeDocument/2006/relationships/image" Target="../media/image10.svg"/><Relationship Id="rId21" Type="http://schemas.openxmlformats.org/officeDocument/2006/relationships/hyperlink" Target="https://doi.org/10.1109/TCSVT.2012.2203741" TargetMode="External"/><Relationship Id="rId7" Type="http://schemas.openxmlformats.org/officeDocument/2006/relationships/image" Target="../media/image7.svg"/><Relationship Id="rId12" Type="http://schemas.openxmlformats.org/officeDocument/2006/relationships/hyperlink" Target="https://ieeexplore.ieee.org/author/37085864708" TargetMode="External"/><Relationship Id="rId17" Type="http://schemas.openxmlformats.org/officeDocument/2006/relationships/hyperlink" Target="https://ieeexplore.ieee.org/author/37087048184" TargetMode="External"/><Relationship Id="rId25" Type="http://schemas.openxmlformats.org/officeDocument/2006/relationships/hyperlink" Target="https://www.sciencedirect.com/journal/ict-express/vol/7/issue/1" TargetMode="External"/><Relationship Id="rId2" Type="http://schemas.openxmlformats.org/officeDocument/2006/relationships/image" Target="../media/image9.png"/><Relationship Id="rId16" Type="http://schemas.openxmlformats.org/officeDocument/2006/relationships/hyperlink" Target="https://ieeexplore.ieee.org/author/38547539000" TargetMode="External"/><Relationship Id="rId20" Type="http://schemas.openxmlformats.org/officeDocument/2006/relationships/hyperlink" Target="https://ieeexplore.ieee.org/xpl/tocresult.jsp?isnumber=6428711&amp;punumber=7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hyperlink" Target="https://ieeexplore.ieee.org/author/37085508475" TargetMode="External"/><Relationship Id="rId24" Type="http://schemas.openxmlformats.org/officeDocument/2006/relationships/hyperlink" Target="https://www.sciencedirect.com/journal/ict-express" TargetMode="External"/><Relationship Id="rId5" Type="http://schemas.openxmlformats.org/officeDocument/2006/relationships/image" Target="../media/image2.svg"/><Relationship Id="rId15" Type="http://schemas.openxmlformats.org/officeDocument/2006/relationships/hyperlink" Target="https://ieeexplore.ieee.org/author/37335760300" TargetMode="External"/><Relationship Id="rId23" Type="http://schemas.openxmlformats.org/officeDocument/2006/relationships/hyperlink" Target="http://dx.doi.org/10.5281/zenodo.5171216" TargetMode="External"/><Relationship Id="rId10" Type="http://schemas.openxmlformats.org/officeDocument/2006/relationships/hyperlink" Target="https://ieeexplore.ieee.org/author/37085518490" TargetMode="External"/><Relationship Id="rId19" Type="http://schemas.openxmlformats.org/officeDocument/2006/relationships/hyperlink" Target="https://ieeexplore.ieee.org/xpl/RecentIssue.jsp?punumber=76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ieeexplore.ieee.org/author/37085519194" TargetMode="External"/><Relationship Id="rId14" Type="http://schemas.openxmlformats.org/officeDocument/2006/relationships/hyperlink" Target="https://doi.org/10.1109/IVCNZ.2013.6726989" TargetMode="External"/><Relationship Id="rId22" Type="http://schemas.openxmlformats.org/officeDocument/2006/relationships/hyperlink" Target="https://www.researchgate.net/profile/Surinder-Kaur-14?_tp=eyJjb250ZXh0Ijp7ImZpcnN0UGFnZSI6InB1YmxpY2F0aW9uIiwicGFnZSI6InB1YmxpY2F0aW9uIn1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ho.int/news-room/fact-sheets/detail/road-traffic-injuri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diatoday.in/diu/story/two-wheeler-death-road-accidents-helmets-states-india-1602794-2019-09-24" TargetMode="External"/><Relationship Id="rId5" Type="http://schemas.openxmlformats.org/officeDocument/2006/relationships/hyperlink" Target="https://scroll.in/latest/1040847/not-wearing-helmet-claimed-46593-lives-last-year-during-road-accidents-shows-report#:~:text=A%20total%20of%2046%2C593%20persons,in%20road%20accidents%20in%202021." TargetMode="Externa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iencedirect.com/journal/ict-expres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uthor/37085518490" TargetMode="External"/><Relationship Id="rId3" Type="http://schemas.openxmlformats.org/officeDocument/2006/relationships/image" Target="../media/image10.svg"/><Relationship Id="rId7" Type="http://schemas.openxmlformats.org/officeDocument/2006/relationships/hyperlink" Target="https://ieeexplore.ieee.org/author/3708551919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author/37085484800" TargetMode="External"/><Relationship Id="rId5" Type="http://schemas.openxmlformats.org/officeDocument/2006/relationships/image" Target="../media/image2.svg"/><Relationship Id="rId10" Type="http://schemas.openxmlformats.org/officeDocument/2006/relationships/hyperlink" Target="https://ieeexplore.ieee.org/author/37085864708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ieeexplore.ieee.org/author/3708550847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3570929" y="-1486145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853592" y="9666778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1"/>
                </a:lnTo>
                <a:lnTo>
                  <a:pt x="0" y="3106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28700" y="585785"/>
            <a:ext cx="2218216" cy="2172003"/>
          </a:xfrm>
          <a:custGeom>
            <a:avLst/>
            <a:gdLst/>
            <a:ahLst/>
            <a:cxnLst/>
            <a:rect l="l" t="t" r="r" b="b"/>
            <a:pathLst>
              <a:path w="2218216" h="2172003">
                <a:moveTo>
                  <a:pt x="0" y="0"/>
                </a:moveTo>
                <a:lnTo>
                  <a:pt x="2218216" y="0"/>
                </a:lnTo>
                <a:lnTo>
                  <a:pt x="2218216" y="2172003"/>
                </a:lnTo>
                <a:lnTo>
                  <a:pt x="0" y="2172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580895" y="8003542"/>
            <a:ext cx="5414211" cy="4114800"/>
          </a:xfrm>
          <a:custGeom>
            <a:avLst/>
            <a:gdLst/>
            <a:ahLst/>
            <a:cxnLst/>
            <a:rect l="l" t="t" r="r" b="b"/>
            <a:pathLst>
              <a:path w="5414211" h="4114800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243327" y="624686"/>
            <a:ext cx="9801346" cy="9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5"/>
              </a:lnSpc>
            </a:pPr>
            <a:r>
              <a:rPr lang="en-US" sz="7348">
                <a:solidFill>
                  <a:srgbClr val="004AAD"/>
                </a:solidFill>
                <a:latin typeface="Montserrat Classic Bold"/>
              </a:rPr>
              <a:t>BTP 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935" y="1735071"/>
            <a:ext cx="4072130" cy="91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79"/>
              </a:lnSpc>
            </a:pPr>
            <a:r>
              <a:rPr lang="en-US" sz="6948">
                <a:solidFill>
                  <a:srgbClr val="2BB4D4"/>
                </a:solidFill>
                <a:latin typeface="Montserrat Classic Bold"/>
              </a:rPr>
              <a:t>5TH SEM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47433" y="3007880"/>
            <a:ext cx="11793135" cy="824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3200" u="sng" dirty="0">
                <a:solidFill>
                  <a:srgbClr val="5E17EB"/>
                </a:solidFill>
                <a:latin typeface="Montserrat Classic Bold"/>
              </a:rPr>
              <a:t>TITLE</a:t>
            </a:r>
            <a:r>
              <a:rPr lang="en-US" sz="3200" dirty="0">
                <a:solidFill>
                  <a:srgbClr val="5E17EB"/>
                </a:solidFill>
                <a:latin typeface="Montserrat Classic Bold"/>
              </a:rPr>
              <a:t> - TRAFFIC VIOLATION MONITORING AND SAFETY ENFORCEMENT PROJECT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151D4F-B380-95A1-5FBF-400A3BBDB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53026"/>
              </p:ext>
            </p:extLst>
          </p:nvPr>
        </p:nvGraphicFramePr>
        <p:xfrm>
          <a:off x="4968225" y="5490899"/>
          <a:ext cx="8351549" cy="121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1549">
                  <a:extLst>
                    <a:ext uri="{9D8B030D-6E8A-4147-A177-3AD203B41FA5}">
                      <a16:colId xmlns:a16="http://schemas.microsoft.com/office/drawing/2014/main" val="897741535"/>
                    </a:ext>
                  </a:extLst>
                </a:gridCol>
              </a:tblGrid>
              <a:tr h="1215171">
                <a:tc>
                  <a:txBody>
                    <a:bodyPr/>
                    <a:lstStyle/>
                    <a:p>
                      <a:pPr algn="ctr"/>
                      <a:r>
                        <a:rPr lang="en-IN" sz="5300" dirty="0"/>
                        <a:t>Saurabh Gawali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425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656725" y="2841094"/>
            <a:ext cx="6867039" cy="3608296"/>
          </a:xfrm>
          <a:custGeom>
            <a:avLst/>
            <a:gdLst/>
            <a:ahLst/>
            <a:cxnLst/>
            <a:rect l="l" t="t" r="r" b="b"/>
            <a:pathLst>
              <a:path w="6867039" h="3608296">
                <a:moveTo>
                  <a:pt x="0" y="0"/>
                </a:moveTo>
                <a:lnTo>
                  <a:pt x="6867038" y="0"/>
                </a:lnTo>
                <a:lnTo>
                  <a:pt x="6867038" y="3608296"/>
                </a:lnTo>
                <a:lnTo>
                  <a:pt x="0" y="3608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162050"/>
            <a:ext cx="11008113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EXPECTED OUTCOMES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7289" y="2734988"/>
            <a:ext cx="9117373" cy="31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Using the YOLO CNN algorithm, our model will predict whether a person is wearing a helmet or not.</a:t>
            </a:r>
          </a:p>
          <a:p>
            <a:pPr algn="just">
              <a:lnSpc>
                <a:spcPts val="2499"/>
              </a:lnSpc>
            </a:pPr>
            <a:endParaRPr lang="en-US" sz="2499">
              <a:solidFill>
                <a:srgbClr val="000000"/>
              </a:solidFill>
              <a:latin typeface="Montserrat Classic"/>
            </a:endParaRPr>
          </a:p>
          <a:p>
            <a:pPr marL="539749" lvl="1" indent="-269875" algn="just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Decrease a person’s Social Score by detecting his Licence Plate if he is not wearing a helmet.</a:t>
            </a:r>
          </a:p>
          <a:p>
            <a:pPr algn="just">
              <a:lnSpc>
                <a:spcPts val="2499"/>
              </a:lnSpc>
            </a:pPr>
            <a:endParaRPr lang="en-US" sz="2499">
              <a:solidFill>
                <a:srgbClr val="000000"/>
              </a:solidFill>
              <a:latin typeface="Montserrat Classic"/>
            </a:endParaRPr>
          </a:p>
          <a:p>
            <a:pPr marL="539749" lvl="1" indent="-269875" algn="just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Following table shows the confusion matrix for the model.</a:t>
            </a:r>
          </a:p>
          <a:p>
            <a:pPr algn="just">
              <a:lnSpc>
                <a:spcPts val="2499"/>
              </a:lnSpc>
            </a:pPr>
            <a:endParaRPr lang="en-US" sz="2499">
              <a:solidFill>
                <a:srgbClr val="000000"/>
              </a:solidFill>
              <a:latin typeface="Montserrat Classic"/>
            </a:endParaRPr>
          </a:p>
          <a:p>
            <a:pPr algn="just">
              <a:lnSpc>
                <a:spcPts val="2499"/>
              </a:lnSpc>
            </a:pPr>
            <a:endParaRPr lang="en-US" sz="2499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162050"/>
            <a:ext cx="10262676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9679" y="2585195"/>
            <a:ext cx="15168642" cy="423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Reduce routine tasks of traffic police</a:t>
            </a:r>
          </a:p>
          <a:p>
            <a:pPr marL="647702" lvl="1" indent="-323851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Automated systems are more accurate and consistent than humans.</a:t>
            </a:r>
          </a:p>
          <a:p>
            <a:pPr marL="647702" lvl="1" indent="-323851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Penalising again and again and difficulty in getting insurance will further force the rider to wear a helmet.</a:t>
            </a:r>
          </a:p>
          <a:p>
            <a:pPr marL="647702" lvl="1" indent="-323851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If the government likes the idea of Social Score then it can use the idea in different sectors like banking, police verification for passports etc.</a:t>
            </a:r>
          </a:p>
          <a:p>
            <a:pPr algn="just">
              <a:lnSpc>
                <a:spcPts val="4800"/>
              </a:lnSpc>
            </a:pPr>
            <a:endParaRPr lang="en-US" sz="30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644826" y="-1085267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242519" flipH="1">
            <a:off x="-1042019" y="8159961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800000">
            <a:off x="14798756" y="6700745"/>
            <a:ext cx="5414211" cy="4114800"/>
          </a:xfrm>
          <a:custGeom>
            <a:avLst/>
            <a:gdLst/>
            <a:ahLst/>
            <a:cxnLst/>
            <a:rect l="l" t="t" r="r" b="b"/>
            <a:pathLst>
              <a:path w="5414211" h="4114800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081733"/>
            <a:ext cx="10262676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25040"/>
            <a:ext cx="16230600" cy="64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241E1C"/>
                </a:solidFill>
                <a:latin typeface="Montserrat Classic"/>
              </a:rPr>
              <a:t>[1]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8" tooltip="https://ieeexplore.ieee.org/author/37085484800"/>
              </a:rPr>
              <a:t>Rattapoom Waranusast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;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9" tooltip="https://ieeexplore.ieee.org/author/37085519194"/>
              </a:rPr>
              <a:t>Nannaphat Bundon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;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10" tooltip="https://ieeexplore.ieee.org/author/37085518490"/>
              </a:rPr>
              <a:t>Vasan Timtong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;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11" tooltip="https://ieeexplore.ieee.org/author/37085508475"/>
              </a:rPr>
              <a:t>Chainarong Tangnoi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;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12" tooltip="https://ieeexplore.ieee.org/author/37085864708"/>
              </a:rPr>
              <a:t>Pattanawadee Pattanathaburt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13" tooltip="https://ieeexplore.ieee.org/xpl/conhome/6710229/proceeding"/>
              </a:rPr>
              <a:t>2013 28th International Conference on Image and Vision Computing New Zealand (IVCNZ 2013)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, DOI: </a:t>
            </a:r>
            <a:r>
              <a:rPr lang="en-US" sz="2400" u="sng">
                <a:solidFill>
                  <a:srgbClr val="241E1C"/>
                </a:solidFill>
                <a:latin typeface="Montserrat Classic"/>
                <a:hlinkClick r:id="rId14" tooltip="https://doi.org/10.1109/IVCNZ.2013.6726989"/>
              </a:rPr>
              <a:t>10.1109/IVCNZ.2013.6726989</a:t>
            </a:r>
          </a:p>
          <a:p>
            <a:pPr algn="just">
              <a:lnSpc>
                <a:spcPts val="2400"/>
              </a:lnSpc>
            </a:pPr>
            <a:endParaRPr lang="en-US" sz="2400" u="sng">
              <a:solidFill>
                <a:srgbClr val="241E1C"/>
              </a:solidFill>
              <a:latin typeface="Montserrat Classic"/>
              <a:hlinkClick r:id="rId14" tooltip="https://doi.org/10.1109/IVCNZ.2013.6726989"/>
            </a:endParaRPr>
          </a:p>
          <a:p>
            <a:pPr algn="just">
              <a:lnSpc>
                <a:spcPts val="2400"/>
              </a:lnSpc>
            </a:pPr>
            <a:endParaRPr lang="en-US" sz="2400" u="sng">
              <a:solidFill>
                <a:srgbClr val="241E1C"/>
              </a:solidFill>
              <a:latin typeface="Montserrat Classic"/>
              <a:hlinkClick r:id="rId14" tooltip="https://doi.org/10.1109/IVCNZ.2013.6726989"/>
            </a:endParaR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241E1C"/>
                </a:solidFill>
                <a:latin typeface="Montserrat Classic"/>
              </a:rPr>
              <a:t>[2]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15" tooltip="https://ieeexplore.ieee.org/author/37335760300"/>
              </a:rPr>
              <a:t>Shan Du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;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16" tooltip="https://ieeexplore.ieee.org/author/38547539000"/>
              </a:rPr>
              <a:t>Mahmoud Ibrahim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;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17" tooltip="https://ieeexplore.ieee.org/author/37087048184"/>
              </a:rPr>
              <a:t>Mohamed Shehata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;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18" tooltip="https://ieeexplore.ieee.org/author/37271959400"/>
              </a:rPr>
              <a:t>Wael Badawy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,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19" tooltip="https://ieeexplore.ieee.org/xpl/RecentIssue.jsp?punumber=76"/>
              </a:rPr>
              <a:t>IEEE Transactions on Circuits and Systems for Video Technology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 ( Volume: 23,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20" tooltip="https://ieeexplore.ieee.org/xpl/tocresult.jsp?isnumber=6428711&amp;punumber=76"/>
              </a:rPr>
              <a:t>Issue: 2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, February 2013), DOI: </a:t>
            </a:r>
            <a:r>
              <a:rPr lang="en-US" sz="2400" u="sng">
                <a:solidFill>
                  <a:srgbClr val="241E1C"/>
                </a:solidFill>
                <a:latin typeface="Montserrat Classic"/>
                <a:hlinkClick r:id="rId21" tooltip="https://doi.org/10.1109/TCSVT.2012.2203741"/>
              </a:rPr>
              <a:t>10.1109/TCSVT.2012.2203741</a:t>
            </a:r>
          </a:p>
          <a:p>
            <a:pPr algn="just">
              <a:lnSpc>
                <a:spcPts val="2400"/>
              </a:lnSpc>
            </a:pPr>
            <a:endParaRPr lang="en-US" sz="2400" u="sng">
              <a:solidFill>
                <a:srgbClr val="241E1C"/>
              </a:solidFill>
              <a:latin typeface="Montserrat Classic"/>
              <a:hlinkClick r:id="rId21" tooltip="https://doi.org/10.1109/TCSVT.2012.2203741"/>
            </a:endParaR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241E1C"/>
                </a:solidFill>
                <a:latin typeface="Montserrat Classic"/>
              </a:rPr>
              <a:t>[3]   Yash Gujarath, Avyashree Devadiga, Pratik Khanapurkar, Shreya Joshi IJIRST –International Journal for Innovative Research in Science &amp; Technology| Volume 4 | Issue 11 | April 2018 ISSN (online): 2349-6010</a:t>
            </a:r>
          </a:p>
          <a:p>
            <a:pPr algn="just">
              <a:lnSpc>
                <a:spcPts val="2400"/>
              </a:lnSpc>
            </a:pPr>
            <a:endParaRPr lang="en-US" sz="2400">
              <a:solidFill>
                <a:srgbClr val="241E1C"/>
              </a:solidFill>
              <a:latin typeface="Montserrat Classic"/>
            </a:endParaR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241E1C"/>
                </a:solidFill>
                <a:latin typeface="Montserrat Classic"/>
              </a:rPr>
              <a:t>[4] 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22" tooltip="https://www.researchgate.net/profile/Surinder-Kaur-14?_tp=eyJjb250ZXh0Ijp7ImZpcnN0UGFnZSI6InB1YmxpY2F0aW9uIiwicGFnZSI6InB1YmxpY2F0aW9uIn19"/>
              </a:rPr>
              <a:t>Surinder Kaur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, Surinder Kaur, Aman Jain, Jatin Gupta, and Somya Khandelwal June 2021 DOI:</a:t>
            </a:r>
            <a:r>
              <a:rPr lang="en-US" sz="2400" u="sng">
                <a:solidFill>
                  <a:srgbClr val="241E1C"/>
                </a:solidFill>
                <a:latin typeface="Montserrat Classic"/>
                <a:hlinkClick r:id="rId23" tooltip="http://dx.doi.org/10.5281/zenodo.5171216"/>
              </a:rPr>
              <a:t>10.5281/zenodo.5171216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.</a:t>
            </a:r>
          </a:p>
          <a:p>
            <a:pPr algn="just">
              <a:lnSpc>
                <a:spcPts val="2400"/>
              </a:lnSpc>
            </a:pPr>
            <a:endParaRPr lang="en-US" sz="2400">
              <a:solidFill>
                <a:srgbClr val="241E1C"/>
              </a:solidFill>
              <a:latin typeface="Montserrat Classic"/>
            </a:endParaRPr>
          </a:p>
          <a:p>
            <a:pPr>
              <a:lnSpc>
                <a:spcPts val="2400"/>
              </a:lnSpc>
            </a:pPr>
            <a:r>
              <a:rPr lang="en-US" sz="2400">
                <a:solidFill>
                  <a:srgbClr val="241E1C"/>
                </a:solidFill>
                <a:latin typeface="Montserrat Classic"/>
              </a:rPr>
              <a:t>[5] A PUBLIC HEALTH PERSPECTIVE OF ROAD TRAFFIC ACCIDENTS, 2019HTTPS://WWW.NCBI.NLM.NIH.GOV/PMC/ARTICLES/PMC3893966/ (ACCESSED NOV. 17, 2019). </a:t>
            </a:r>
          </a:p>
          <a:p>
            <a:pPr>
              <a:lnSpc>
                <a:spcPts val="2400"/>
              </a:lnSpc>
            </a:pPr>
            <a:endParaRPr lang="en-US" sz="2400">
              <a:solidFill>
                <a:srgbClr val="241E1C"/>
              </a:solidFill>
              <a:latin typeface="Montserrat Classic"/>
            </a:endParaR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241E1C"/>
                </a:solidFill>
                <a:latin typeface="Montserrat Classic"/>
              </a:rPr>
              <a:t>[6]  Yonten Jamtshoa,∗ , Panomkhawn Riyamongkolb , Rattapoom Waranusastb a Gyalpozhing College of Information Technology, Gyalpozhing 43002, Bhutan b Naresuan University, Phitsanulok 65000, Thailand</a:t>
            </a: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241E1C"/>
                </a:solidFill>
                <a:latin typeface="Montserrat Classic"/>
                <a:hlinkClick r:id="rId24" tooltip="https://www.sciencedirect.com/journal/ict-express"/>
              </a:rPr>
              <a:t>ICT Express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 </a:t>
            </a:r>
            <a:r>
              <a:rPr lang="en-US" sz="2400">
                <a:solidFill>
                  <a:srgbClr val="241E1C"/>
                </a:solidFill>
                <a:latin typeface="Montserrat Classic"/>
                <a:hlinkClick r:id="rId25" tooltip="https://www.sciencedirect.com/journal/ict-express/vol/7/issue/1"/>
              </a:rPr>
              <a:t>Volume 7, Issue 1</a:t>
            </a:r>
            <a:r>
              <a:rPr lang="en-US" sz="2400">
                <a:solidFill>
                  <a:srgbClr val="241E1C"/>
                </a:solidFill>
                <a:latin typeface="Montserrat Classic"/>
              </a:rPr>
              <a:t>, March 2021, Pages 104-109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endParaRPr lang="en-US" sz="2400">
              <a:solidFill>
                <a:srgbClr val="241E1C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748465" y="3926795"/>
            <a:ext cx="6791070" cy="109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0"/>
              </a:lnSpc>
            </a:pPr>
            <a:r>
              <a:rPr lang="en-US" sz="8100">
                <a:solidFill>
                  <a:srgbClr val="004AAD"/>
                </a:solidFill>
                <a:latin typeface="Montserrat Classic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62050"/>
            <a:ext cx="12230230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87546" y="5561655"/>
            <a:ext cx="17112909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Statistics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Approximately 1.3 million people die each year as a result of road traffic crashes. </a:t>
            </a:r>
            <a:r>
              <a:rPr lang="en-US" sz="2999" u="sng">
                <a:solidFill>
                  <a:srgbClr val="2BB4D4"/>
                </a:solidFill>
                <a:latin typeface="Montserrat Classic"/>
                <a:hlinkClick r:id="rId4" tooltip="https://www.who.int/news-room/fact-sheets/detail/road-traffic-injuries"/>
              </a:rPr>
              <a:t>link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Correct helmet use can lead to a 42% reduction in the risk of fatal injuries and a 69% reduction in the risk of head injuries. </a:t>
            </a:r>
            <a:r>
              <a:rPr lang="en-US" sz="2999" u="sng">
                <a:solidFill>
                  <a:srgbClr val="2BB4D4"/>
                </a:solidFill>
                <a:latin typeface="Montserrat Classic"/>
                <a:hlinkClick r:id="rId4" tooltip="https://www.who.int/news-room/fact-sheets/detail/road-traffic-injuries"/>
              </a:rPr>
              <a:t>link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7546" y="2668754"/>
            <a:ext cx="17112909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Aim of the project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Encourage people to wear helmets for safety.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Automatically detect helmets using ML.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Penalise rule breakers.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62050"/>
            <a:ext cx="12230230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485030" y="1583377"/>
            <a:ext cx="5774270" cy="7978116"/>
          </a:xfrm>
          <a:custGeom>
            <a:avLst/>
            <a:gdLst/>
            <a:ahLst/>
            <a:cxnLst/>
            <a:rect l="l" t="t" r="r" b="b"/>
            <a:pathLst>
              <a:path w="5774270" h="7978116">
                <a:moveTo>
                  <a:pt x="0" y="0"/>
                </a:moveTo>
                <a:lnTo>
                  <a:pt x="5774270" y="0"/>
                </a:lnTo>
                <a:lnTo>
                  <a:pt x="5774270" y="7978117"/>
                </a:lnTo>
                <a:lnTo>
                  <a:pt x="0" y="797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858314" y="3005137"/>
            <a:ext cx="9637240" cy="416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Statistics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46,593 persons who were not wearing helmets were killed in road accidents in the year 2021 in India. </a:t>
            </a:r>
            <a:r>
              <a:rPr lang="en-US" sz="2999" u="sng">
                <a:solidFill>
                  <a:srgbClr val="2BB4D4"/>
                </a:solidFill>
                <a:latin typeface="Montserrat Classic"/>
                <a:hlinkClick r:id="rId5" tooltip="https://scroll.in/latest/1040847/not-wearing-helmet-claimed-46593-lives-last-year-during-road-accidents-shows-report#:~:text=A%20total%20of%2046%2C593%20persons,in%20road%20accidents%20in%202021."/>
              </a:rPr>
              <a:t>link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73.8% of motorcyclists who died did not wear a helmet in 2017. </a:t>
            </a:r>
            <a:r>
              <a:rPr lang="en-US" sz="2999" u="sng">
                <a:solidFill>
                  <a:srgbClr val="2BB4D4"/>
                </a:solidFill>
                <a:latin typeface="Montserrat Classic"/>
                <a:hlinkClick r:id="rId6" tooltip="https://www.indiatoday.in/diu/story/two-wheeler-death-road-accidents-helmets-states-india-1602794-2019-09-24"/>
              </a:rPr>
              <a:t>link</a:t>
            </a:r>
          </a:p>
          <a:p>
            <a:pPr>
              <a:lnSpc>
                <a:spcPts val="4799"/>
              </a:lnSpc>
            </a:pPr>
            <a:endParaRPr lang="en-US" sz="2999" u="sng">
              <a:solidFill>
                <a:srgbClr val="2BB4D4"/>
              </a:solidFill>
              <a:latin typeface="Montserrat Classic"/>
              <a:hlinkClick r:id="rId6" tooltip="https://www.indiatoday.in/diu/story/two-wheeler-death-road-accidents-helmets-states-india-1602794-2019-09-2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8905814" flipH="1">
            <a:off x="-4188411" y="6159428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888899" y="5373399"/>
            <a:ext cx="7370401" cy="4913601"/>
          </a:xfrm>
          <a:custGeom>
            <a:avLst/>
            <a:gdLst/>
            <a:ahLst/>
            <a:cxnLst/>
            <a:rect l="l" t="t" r="r" b="b"/>
            <a:pathLst>
              <a:path w="7370401" h="4913601">
                <a:moveTo>
                  <a:pt x="0" y="0"/>
                </a:moveTo>
                <a:lnTo>
                  <a:pt x="7370401" y="0"/>
                </a:lnTo>
                <a:lnTo>
                  <a:pt x="7370401" y="4913601"/>
                </a:lnTo>
                <a:lnTo>
                  <a:pt x="0" y="4913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192810"/>
            <a:ext cx="11041821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74660"/>
            <a:ext cx="14963153" cy="296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Make a ML model to detect helmet and the biker’s number plate through a live video stream.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Keep track of the user’s diligence with the help of social score. 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Low social score leads to high amounts of fines and expensive vehicle insurance.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697570" y="-2652168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53534" y="607373"/>
            <a:ext cx="10262676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LITERATURE REVIEW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30522" y="1798397"/>
          <a:ext cx="18026957" cy="8189144"/>
        </p:xfrm>
        <a:graphic>
          <a:graphicData uri="http://schemas.openxmlformats.org/drawingml/2006/table">
            <a:tbl>
              <a:tblPr/>
              <a:tblGrid>
                <a:gridCol w="1190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0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92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13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59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 Bold"/>
                        </a:rPr>
                        <a:t>S.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 Bold"/>
                        </a:rPr>
                        <a:t>Author Name/ Publication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 Bold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 Bold"/>
                        </a:rPr>
                        <a:t>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 Bold"/>
                        </a:rPr>
                        <a:t> Remark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32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[4] Surinder Kaur, Aman Jain, Jatin Gupta, and Somya Khandelwal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Montserrat Classic"/>
                        </a:rPr>
                        <a:t>2021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YOLO v5s for LP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YOLO v5s can detect LP in images. YOLO v5 will be needed to detect LP from video streams.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1) Mean Accuracy Precision -&gt; 98.4% </a:t>
                      </a: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2) Precision Parameter -&gt; 95.3% 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3) Recall -&gt; 98.8 % accurate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041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[6](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hlinkClick r:id="rId6" tooltip="https://www.sciencedirect.com/journal/ict-express"/>
                        </a:rPr>
                        <a:t>ICT Express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)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 Yonten Jamtshoa,∗ , Panomkhawn Riyamongkolb , Rattapoom Waranusastb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2021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YOLO v2 algorithm for helmet detection and LP 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This model successfully detects the helmet and its corresponding number plate for a single vehicle.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 The helmet detection rate of the proposed method is 94.54% (F1-score)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481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3.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[3] (IJIRST) Yash Gujarath,  Avyashree Devadiga,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Pratik Khanapurkar,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Shreya Joshi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2018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CNN for helmet and LP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It doesn't provide performance metrics or comparisons to existing methods, making it difficult to assess the system's effectiveness.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Montserrat Classic"/>
                        </a:rPr>
                        <a:t>----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53534" y="607373"/>
            <a:ext cx="10262676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LITERATURE REVIEW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07289" y="1915817"/>
          <a:ext cx="17673423" cy="6781800"/>
        </p:xfrm>
        <a:graphic>
          <a:graphicData uri="http://schemas.openxmlformats.org/drawingml/2006/table">
            <a:tbl>
              <a:tblPr/>
              <a:tblGrid>
                <a:gridCol w="1190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9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47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5903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 Bold"/>
                        </a:rPr>
                        <a:t>S.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 Bold"/>
                        </a:rPr>
                        <a:t>Author Name/ Publication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 Bold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 Bold"/>
                        </a:rPr>
                        <a:t>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 Bold"/>
                        </a:rPr>
                        <a:t> Remark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479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4.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[1](ieee)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hlinkClick r:id="rId6" tooltip="https://ieeexplore.ieee.org/author/37085484800"/>
                        </a:rPr>
                        <a:t>Rattapoom Waranusast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,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hlinkClick r:id="rId7" tooltip="https://ieeexplore.ieee.org/author/37085519194"/>
                        </a:rPr>
                        <a:t>Nannaphat Bundon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,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hlinkClick r:id="rId8" tooltip="https://ieeexplore.ieee.org/author/37085518490"/>
                        </a:rPr>
                        <a:t>Vasan Timtong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,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hlinkClick r:id="rId9" tooltip="https://ieeexplore.ieee.org/author/37085508475"/>
                        </a:rPr>
                        <a:t>Chainarong Tangnoi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,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hlinkClick r:id="rId10" tooltip="https://ieeexplore.ieee.org/author/37085864708"/>
                        </a:rPr>
                        <a:t>Pattanawadee Pattanathaburt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2017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KNN Algorithm, Background subtraction for Helmet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The disadvantage of this method is that in case of 2 bikes overlapping, the algorithm considers it as one and doesn’t detect 2 separate riders.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1) Bike recognition -&gt; 95% accurate</a:t>
                      </a: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2) Head detection -&gt; 83.82% accurate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3) Helmet detection -&gt; 89% accurate and 74% for both lane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28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"/>
                        </a:rPr>
                        <a:t>5.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N.I. Glumov, E.I. Kolomiyetz, V.V. Sergeyev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2017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Sliding Window Technique for object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Model trained by Sliding Window Algorithm is unable to decide fixed sized for sliding window, so  sometime probability or accuracy of detecting object may decrease.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"/>
                        </a:rPr>
                        <a:t>--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719451" y="4641571"/>
            <a:ext cx="6539849" cy="4904887"/>
          </a:xfrm>
          <a:custGeom>
            <a:avLst/>
            <a:gdLst/>
            <a:ahLst/>
            <a:cxnLst/>
            <a:rect l="l" t="t" r="r" b="b"/>
            <a:pathLst>
              <a:path w="6539849" h="4904887">
                <a:moveTo>
                  <a:pt x="0" y="0"/>
                </a:moveTo>
                <a:lnTo>
                  <a:pt x="6539849" y="0"/>
                </a:lnTo>
                <a:lnTo>
                  <a:pt x="6539849" y="4904887"/>
                </a:lnTo>
                <a:lnTo>
                  <a:pt x="0" y="49048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8700" y="4641571"/>
            <a:ext cx="7177679" cy="4904887"/>
          </a:xfrm>
          <a:custGeom>
            <a:avLst/>
            <a:gdLst/>
            <a:ahLst/>
            <a:cxnLst/>
            <a:rect l="l" t="t" r="r" b="b"/>
            <a:pathLst>
              <a:path w="7177679" h="4904887">
                <a:moveTo>
                  <a:pt x="0" y="0"/>
                </a:moveTo>
                <a:lnTo>
                  <a:pt x="7177679" y="0"/>
                </a:lnTo>
                <a:lnTo>
                  <a:pt x="7177679" y="4904887"/>
                </a:lnTo>
                <a:lnTo>
                  <a:pt x="0" y="49048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2871184"/>
            <a:ext cx="13919845" cy="127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521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ML Model for helmet detection and Licence plate number detection</a:t>
            </a:r>
          </a:p>
          <a:p>
            <a:pPr marL="647697" lvl="1" indent="-323848">
              <a:lnSpc>
                <a:spcPts val="5219"/>
              </a:lnSpc>
              <a:buFont typeface="Arial"/>
              <a:buChar char="•"/>
            </a:pPr>
            <a:r>
              <a:rPr lang="en-US" sz="2999">
                <a:solidFill>
                  <a:srgbClr val="2E2E2E"/>
                </a:solidFill>
                <a:latin typeface="Montserrat Classic"/>
              </a:rPr>
              <a:t>Management of Social Score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92810"/>
            <a:ext cx="13376194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PROPOSED 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935558" y="676384"/>
            <a:ext cx="14416884" cy="8934232"/>
          </a:xfrm>
          <a:custGeom>
            <a:avLst/>
            <a:gdLst/>
            <a:ahLst/>
            <a:cxnLst/>
            <a:rect l="l" t="t" r="r" b="b"/>
            <a:pathLst>
              <a:path w="14416884" h="8934232">
                <a:moveTo>
                  <a:pt x="0" y="0"/>
                </a:moveTo>
                <a:lnTo>
                  <a:pt x="14416884" y="0"/>
                </a:lnTo>
                <a:lnTo>
                  <a:pt x="14416884" y="8934232"/>
                </a:lnTo>
                <a:lnTo>
                  <a:pt x="0" y="89342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87929" y="597169"/>
            <a:ext cx="8830116" cy="189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MANAGEMENT OF SOCIAL SCORE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8905814" flipH="1">
            <a:off x="-4481072" y="3503046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828800" y="620029"/>
            <a:ext cx="15523021" cy="8986553"/>
          </a:xfrm>
          <a:custGeom>
            <a:avLst/>
            <a:gdLst/>
            <a:ahLst/>
            <a:cxnLst/>
            <a:rect l="l" t="t" r="r" b="b"/>
            <a:pathLst>
              <a:path w="15523021" h="8986553">
                <a:moveTo>
                  <a:pt x="0" y="0"/>
                </a:moveTo>
                <a:lnTo>
                  <a:pt x="15523021" y="0"/>
                </a:lnTo>
                <a:lnTo>
                  <a:pt x="15523021" y="8986552"/>
                </a:lnTo>
                <a:lnTo>
                  <a:pt x="0" y="89865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6" t="-62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87929" y="597169"/>
            <a:ext cx="7089244" cy="97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7300">
                <a:solidFill>
                  <a:srgbClr val="004AAD"/>
                </a:solidFill>
                <a:latin typeface="Montserrat Classic Bold"/>
              </a:rPr>
              <a:t>ML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883</Words>
  <Application>Microsoft Office PowerPoint</Application>
  <PresentationFormat>Custom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Montserrat Classic</vt:lpstr>
      <vt:lpstr>Arial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BTP Sem 5</dc:title>
  <dc:creator>saurabh gawali</dc:creator>
  <cp:lastModifiedBy>saurabh gawali</cp:lastModifiedBy>
  <cp:revision>3</cp:revision>
  <dcterms:created xsi:type="dcterms:W3CDTF">2006-08-16T00:00:00Z</dcterms:created>
  <dcterms:modified xsi:type="dcterms:W3CDTF">2024-02-14T13:31:58Z</dcterms:modified>
  <dc:identifier>DAFvVt0BU3Y</dc:identifier>
</cp:coreProperties>
</file>